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77" r:id="rId2"/>
    <p:sldId id="256" r:id="rId3"/>
    <p:sldId id="261" r:id="rId4"/>
    <p:sldId id="279" r:id="rId5"/>
    <p:sldId id="272" r:id="rId6"/>
    <p:sldId id="265" r:id="rId7"/>
    <p:sldId id="266" r:id="rId8"/>
    <p:sldId id="267" r:id="rId9"/>
    <p:sldId id="268" r:id="rId10"/>
    <p:sldId id="270" r:id="rId11"/>
    <p:sldId id="271" r:id="rId12"/>
    <p:sldId id="280" r:id="rId13"/>
    <p:sldId id="257" r:id="rId14"/>
    <p:sldId id="288" r:id="rId15"/>
    <p:sldId id="281" r:id="rId16"/>
    <p:sldId id="282" r:id="rId17"/>
    <p:sldId id="289" r:id="rId18"/>
    <p:sldId id="291" r:id="rId19"/>
    <p:sldId id="283" r:id="rId20"/>
    <p:sldId id="284" r:id="rId21"/>
    <p:sldId id="285" r:id="rId22"/>
    <p:sldId id="286" r:id="rId23"/>
    <p:sldId id="287" r:id="rId24"/>
    <p:sldId id="292" r:id="rId25"/>
    <p:sldId id="259" r:id="rId26"/>
    <p:sldId id="290" r:id="rId27"/>
    <p:sldId id="260" r:id="rId28"/>
    <p:sldId id="293" r:id="rId29"/>
    <p:sldId id="262" r:id="rId30"/>
    <p:sldId id="278" r:id="rId31"/>
    <p:sldId id="294" r:id="rId32"/>
    <p:sldId id="276" r:id="rId33"/>
  </p:sldIdLst>
  <p:sldSz cx="3902075" cy="3121025"/>
  <p:notesSz cx="6858000" cy="9144000"/>
  <p:defaultTextStyle>
    <a:defPPr>
      <a:defRPr lang="pt-BR"/>
    </a:defPPr>
    <a:lvl1pPr marL="0" algn="l" defTabSz="337048" rtl="0" eaLnBrk="1" latinLnBrk="0" hangingPunct="1">
      <a:defRPr sz="663" kern="1200">
        <a:solidFill>
          <a:schemeClr val="tx1"/>
        </a:solidFill>
        <a:latin typeface="+mn-lt"/>
        <a:ea typeface="+mn-ea"/>
        <a:cs typeface="+mn-cs"/>
      </a:defRPr>
    </a:lvl1pPr>
    <a:lvl2pPr marL="168524" algn="l" defTabSz="337048" rtl="0" eaLnBrk="1" latinLnBrk="0" hangingPunct="1">
      <a:defRPr sz="663" kern="1200">
        <a:solidFill>
          <a:schemeClr val="tx1"/>
        </a:solidFill>
        <a:latin typeface="+mn-lt"/>
        <a:ea typeface="+mn-ea"/>
        <a:cs typeface="+mn-cs"/>
      </a:defRPr>
    </a:lvl2pPr>
    <a:lvl3pPr marL="337048" algn="l" defTabSz="337048" rtl="0" eaLnBrk="1" latinLnBrk="0" hangingPunct="1">
      <a:defRPr sz="663" kern="1200">
        <a:solidFill>
          <a:schemeClr val="tx1"/>
        </a:solidFill>
        <a:latin typeface="+mn-lt"/>
        <a:ea typeface="+mn-ea"/>
        <a:cs typeface="+mn-cs"/>
      </a:defRPr>
    </a:lvl3pPr>
    <a:lvl4pPr marL="505572" algn="l" defTabSz="337048" rtl="0" eaLnBrk="1" latinLnBrk="0" hangingPunct="1">
      <a:defRPr sz="663" kern="1200">
        <a:solidFill>
          <a:schemeClr val="tx1"/>
        </a:solidFill>
        <a:latin typeface="+mn-lt"/>
        <a:ea typeface="+mn-ea"/>
        <a:cs typeface="+mn-cs"/>
      </a:defRPr>
    </a:lvl4pPr>
    <a:lvl5pPr marL="674096" algn="l" defTabSz="337048" rtl="0" eaLnBrk="1" latinLnBrk="0" hangingPunct="1">
      <a:defRPr sz="663" kern="1200">
        <a:solidFill>
          <a:schemeClr val="tx1"/>
        </a:solidFill>
        <a:latin typeface="+mn-lt"/>
        <a:ea typeface="+mn-ea"/>
        <a:cs typeface="+mn-cs"/>
      </a:defRPr>
    </a:lvl5pPr>
    <a:lvl6pPr marL="842620" algn="l" defTabSz="337048" rtl="0" eaLnBrk="1" latinLnBrk="0" hangingPunct="1">
      <a:defRPr sz="663" kern="1200">
        <a:solidFill>
          <a:schemeClr val="tx1"/>
        </a:solidFill>
        <a:latin typeface="+mn-lt"/>
        <a:ea typeface="+mn-ea"/>
        <a:cs typeface="+mn-cs"/>
      </a:defRPr>
    </a:lvl6pPr>
    <a:lvl7pPr marL="1011144" algn="l" defTabSz="337048" rtl="0" eaLnBrk="1" latinLnBrk="0" hangingPunct="1">
      <a:defRPr sz="663" kern="1200">
        <a:solidFill>
          <a:schemeClr val="tx1"/>
        </a:solidFill>
        <a:latin typeface="+mn-lt"/>
        <a:ea typeface="+mn-ea"/>
        <a:cs typeface="+mn-cs"/>
      </a:defRPr>
    </a:lvl7pPr>
    <a:lvl8pPr marL="1179667" algn="l" defTabSz="337048" rtl="0" eaLnBrk="1" latinLnBrk="0" hangingPunct="1">
      <a:defRPr sz="663" kern="1200">
        <a:solidFill>
          <a:schemeClr val="tx1"/>
        </a:solidFill>
        <a:latin typeface="+mn-lt"/>
        <a:ea typeface="+mn-ea"/>
        <a:cs typeface="+mn-cs"/>
      </a:defRPr>
    </a:lvl8pPr>
    <a:lvl9pPr marL="1348191" algn="l" defTabSz="337048" rtl="0" eaLnBrk="1" latinLnBrk="0" hangingPunct="1">
      <a:defRPr sz="6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186"/>
    <a:srgbClr val="254ED8"/>
    <a:srgbClr val="325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242" d="100"/>
          <a:sy n="242" d="100"/>
        </p:scale>
        <p:origin x="13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CB984-81DE-47AD-9566-5F587C777064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500188" y="1143000"/>
            <a:ext cx="3857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64324-7593-4379-87BE-46B713C51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94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656" y="510779"/>
            <a:ext cx="3316764" cy="1086579"/>
          </a:xfrm>
        </p:spPr>
        <p:txBody>
          <a:bodyPr anchor="b"/>
          <a:lstStyle>
            <a:lvl1pPr algn="ctr">
              <a:defRPr sz="25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760" y="1639261"/>
            <a:ext cx="2926556" cy="753525"/>
          </a:xfrm>
        </p:spPr>
        <p:txBody>
          <a:bodyPr/>
          <a:lstStyle>
            <a:lvl1pPr marL="0" indent="0" algn="ctr">
              <a:buNone/>
              <a:defRPr sz="1024"/>
            </a:lvl1pPr>
            <a:lvl2pPr marL="195087" indent="0" algn="ctr">
              <a:buNone/>
              <a:defRPr sz="853"/>
            </a:lvl2pPr>
            <a:lvl3pPr marL="390174" indent="0" algn="ctr">
              <a:buNone/>
              <a:defRPr sz="768"/>
            </a:lvl3pPr>
            <a:lvl4pPr marL="585262" indent="0" algn="ctr">
              <a:buNone/>
              <a:defRPr sz="683"/>
            </a:lvl4pPr>
            <a:lvl5pPr marL="780349" indent="0" algn="ctr">
              <a:buNone/>
              <a:defRPr sz="683"/>
            </a:lvl5pPr>
            <a:lvl6pPr marL="975436" indent="0" algn="ctr">
              <a:buNone/>
              <a:defRPr sz="683"/>
            </a:lvl6pPr>
            <a:lvl7pPr marL="1170523" indent="0" algn="ctr">
              <a:buNone/>
              <a:defRPr sz="683"/>
            </a:lvl7pPr>
            <a:lvl8pPr marL="1365611" indent="0" algn="ctr">
              <a:buNone/>
              <a:defRPr sz="683"/>
            </a:lvl8pPr>
            <a:lvl9pPr marL="1560698" indent="0" algn="ctr">
              <a:buNone/>
              <a:defRPr sz="68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C1EA-39B5-4B43-83ED-30168F7421BB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3F-76DC-461A-84CD-19B40D630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9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C1EA-39B5-4B43-83ED-30168F7421BB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3F-76DC-461A-84CD-19B40D630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4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92423" y="166166"/>
            <a:ext cx="841385" cy="264492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8268" y="166166"/>
            <a:ext cx="2475379" cy="264492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C1EA-39B5-4B43-83ED-30168F7421BB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3F-76DC-461A-84CD-19B40D630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8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C1EA-39B5-4B43-83ED-30168F7421BB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3F-76DC-461A-84CD-19B40D630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24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35" y="778090"/>
            <a:ext cx="3365540" cy="1298259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235" y="2088631"/>
            <a:ext cx="3365540" cy="682724"/>
          </a:xfrm>
        </p:spPr>
        <p:txBody>
          <a:bodyPr/>
          <a:lstStyle>
            <a:lvl1pPr marL="0" indent="0">
              <a:buNone/>
              <a:defRPr sz="1024">
                <a:solidFill>
                  <a:schemeClr val="tx1"/>
                </a:solidFill>
              </a:defRPr>
            </a:lvl1pPr>
            <a:lvl2pPr marL="195087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2pPr>
            <a:lvl3pPr marL="390174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3pPr>
            <a:lvl4pPr marL="585262" indent="0">
              <a:buNone/>
              <a:defRPr sz="683">
                <a:solidFill>
                  <a:schemeClr val="tx1">
                    <a:tint val="75000"/>
                  </a:schemeClr>
                </a:solidFill>
              </a:defRPr>
            </a:lvl4pPr>
            <a:lvl5pPr marL="780349" indent="0">
              <a:buNone/>
              <a:defRPr sz="683">
                <a:solidFill>
                  <a:schemeClr val="tx1">
                    <a:tint val="75000"/>
                  </a:schemeClr>
                </a:solidFill>
              </a:defRPr>
            </a:lvl5pPr>
            <a:lvl6pPr marL="975436" indent="0">
              <a:buNone/>
              <a:defRPr sz="683">
                <a:solidFill>
                  <a:schemeClr val="tx1">
                    <a:tint val="75000"/>
                  </a:schemeClr>
                </a:solidFill>
              </a:defRPr>
            </a:lvl6pPr>
            <a:lvl7pPr marL="1170523" indent="0">
              <a:buNone/>
              <a:defRPr sz="683">
                <a:solidFill>
                  <a:schemeClr val="tx1">
                    <a:tint val="75000"/>
                  </a:schemeClr>
                </a:solidFill>
              </a:defRPr>
            </a:lvl7pPr>
            <a:lvl8pPr marL="1365611" indent="0">
              <a:buNone/>
              <a:defRPr sz="683">
                <a:solidFill>
                  <a:schemeClr val="tx1">
                    <a:tint val="75000"/>
                  </a:schemeClr>
                </a:solidFill>
              </a:defRPr>
            </a:lvl8pPr>
            <a:lvl9pPr marL="1560698" indent="0">
              <a:buNone/>
              <a:defRPr sz="6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C1EA-39B5-4B43-83ED-30168F7421BB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3F-76DC-461A-84CD-19B40D630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2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268" y="830828"/>
            <a:ext cx="1658382" cy="19802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5425" y="830828"/>
            <a:ext cx="1658382" cy="19802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C1EA-39B5-4B43-83ED-30168F7421BB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3F-76DC-461A-84CD-19B40D630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22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76" y="166166"/>
            <a:ext cx="3365540" cy="60325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777" y="765085"/>
            <a:ext cx="1650760" cy="374956"/>
          </a:xfrm>
        </p:spPr>
        <p:txBody>
          <a:bodyPr anchor="b"/>
          <a:lstStyle>
            <a:lvl1pPr marL="0" indent="0">
              <a:buNone/>
              <a:defRPr sz="1024" b="1"/>
            </a:lvl1pPr>
            <a:lvl2pPr marL="195087" indent="0">
              <a:buNone/>
              <a:defRPr sz="853" b="1"/>
            </a:lvl2pPr>
            <a:lvl3pPr marL="390174" indent="0">
              <a:buNone/>
              <a:defRPr sz="768" b="1"/>
            </a:lvl3pPr>
            <a:lvl4pPr marL="585262" indent="0">
              <a:buNone/>
              <a:defRPr sz="683" b="1"/>
            </a:lvl4pPr>
            <a:lvl5pPr marL="780349" indent="0">
              <a:buNone/>
              <a:defRPr sz="683" b="1"/>
            </a:lvl5pPr>
            <a:lvl6pPr marL="975436" indent="0">
              <a:buNone/>
              <a:defRPr sz="683" b="1"/>
            </a:lvl6pPr>
            <a:lvl7pPr marL="1170523" indent="0">
              <a:buNone/>
              <a:defRPr sz="683" b="1"/>
            </a:lvl7pPr>
            <a:lvl8pPr marL="1365611" indent="0">
              <a:buNone/>
              <a:defRPr sz="683" b="1"/>
            </a:lvl8pPr>
            <a:lvl9pPr marL="1560698" indent="0">
              <a:buNone/>
              <a:defRPr sz="68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777" y="1140041"/>
            <a:ext cx="1650760" cy="167682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75426" y="765085"/>
            <a:ext cx="1658890" cy="374956"/>
          </a:xfrm>
        </p:spPr>
        <p:txBody>
          <a:bodyPr anchor="b"/>
          <a:lstStyle>
            <a:lvl1pPr marL="0" indent="0">
              <a:buNone/>
              <a:defRPr sz="1024" b="1"/>
            </a:lvl1pPr>
            <a:lvl2pPr marL="195087" indent="0">
              <a:buNone/>
              <a:defRPr sz="853" b="1"/>
            </a:lvl2pPr>
            <a:lvl3pPr marL="390174" indent="0">
              <a:buNone/>
              <a:defRPr sz="768" b="1"/>
            </a:lvl3pPr>
            <a:lvl4pPr marL="585262" indent="0">
              <a:buNone/>
              <a:defRPr sz="683" b="1"/>
            </a:lvl4pPr>
            <a:lvl5pPr marL="780349" indent="0">
              <a:buNone/>
              <a:defRPr sz="683" b="1"/>
            </a:lvl5pPr>
            <a:lvl6pPr marL="975436" indent="0">
              <a:buNone/>
              <a:defRPr sz="683" b="1"/>
            </a:lvl6pPr>
            <a:lvl7pPr marL="1170523" indent="0">
              <a:buNone/>
              <a:defRPr sz="683" b="1"/>
            </a:lvl7pPr>
            <a:lvl8pPr marL="1365611" indent="0">
              <a:buNone/>
              <a:defRPr sz="683" b="1"/>
            </a:lvl8pPr>
            <a:lvl9pPr marL="1560698" indent="0">
              <a:buNone/>
              <a:defRPr sz="68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75426" y="1140041"/>
            <a:ext cx="1658890" cy="167682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C1EA-39B5-4B43-83ED-30168F7421BB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3F-76DC-461A-84CD-19B40D630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5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C1EA-39B5-4B43-83ED-30168F7421BB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3F-76DC-461A-84CD-19B40D630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65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C1EA-39B5-4B43-83ED-30168F7421BB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3F-76DC-461A-84CD-19B40D630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96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76" y="208068"/>
            <a:ext cx="1258521" cy="728239"/>
          </a:xfrm>
        </p:spPr>
        <p:txBody>
          <a:bodyPr anchor="b"/>
          <a:lstStyle>
            <a:lvl1pPr>
              <a:defRPr sz="136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8890" y="449370"/>
            <a:ext cx="1975425" cy="2217951"/>
          </a:xfrm>
        </p:spPr>
        <p:txBody>
          <a:bodyPr/>
          <a:lstStyle>
            <a:lvl1pPr>
              <a:defRPr sz="1365"/>
            </a:lvl1pPr>
            <a:lvl2pPr>
              <a:defRPr sz="1195"/>
            </a:lvl2pPr>
            <a:lvl3pPr>
              <a:defRPr sz="1024"/>
            </a:lvl3pPr>
            <a:lvl4pPr>
              <a:defRPr sz="853"/>
            </a:lvl4pPr>
            <a:lvl5pPr>
              <a:defRPr sz="853"/>
            </a:lvl5pPr>
            <a:lvl6pPr>
              <a:defRPr sz="853"/>
            </a:lvl6pPr>
            <a:lvl7pPr>
              <a:defRPr sz="853"/>
            </a:lvl7pPr>
            <a:lvl8pPr>
              <a:defRPr sz="853"/>
            </a:lvl8pPr>
            <a:lvl9pPr>
              <a:defRPr sz="85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776" y="936308"/>
            <a:ext cx="1258521" cy="1734625"/>
          </a:xfrm>
        </p:spPr>
        <p:txBody>
          <a:bodyPr/>
          <a:lstStyle>
            <a:lvl1pPr marL="0" indent="0">
              <a:buNone/>
              <a:defRPr sz="683"/>
            </a:lvl1pPr>
            <a:lvl2pPr marL="195087" indent="0">
              <a:buNone/>
              <a:defRPr sz="597"/>
            </a:lvl2pPr>
            <a:lvl3pPr marL="390174" indent="0">
              <a:buNone/>
              <a:defRPr sz="512"/>
            </a:lvl3pPr>
            <a:lvl4pPr marL="585262" indent="0">
              <a:buNone/>
              <a:defRPr sz="427"/>
            </a:lvl4pPr>
            <a:lvl5pPr marL="780349" indent="0">
              <a:buNone/>
              <a:defRPr sz="427"/>
            </a:lvl5pPr>
            <a:lvl6pPr marL="975436" indent="0">
              <a:buNone/>
              <a:defRPr sz="427"/>
            </a:lvl6pPr>
            <a:lvl7pPr marL="1170523" indent="0">
              <a:buNone/>
              <a:defRPr sz="427"/>
            </a:lvl7pPr>
            <a:lvl8pPr marL="1365611" indent="0">
              <a:buNone/>
              <a:defRPr sz="427"/>
            </a:lvl8pPr>
            <a:lvl9pPr marL="1560698" indent="0">
              <a:buNone/>
              <a:defRPr sz="42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C1EA-39B5-4B43-83ED-30168F7421BB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3F-76DC-461A-84CD-19B40D630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7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76" y="208068"/>
            <a:ext cx="1258521" cy="728239"/>
          </a:xfrm>
        </p:spPr>
        <p:txBody>
          <a:bodyPr anchor="b"/>
          <a:lstStyle>
            <a:lvl1pPr>
              <a:defRPr sz="136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58890" y="449370"/>
            <a:ext cx="1975425" cy="2217951"/>
          </a:xfrm>
        </p:spPr>
        <p:txBody>
          <a:bodyPr anchor="t"/>
          <a:lstStyle>
            <a:lvl1pPr marL="0" indent="0">
              <a:buNone/>
              <a:defRPr sz="1365"/>
            </a:lvl1pPr>
            <a:lvl2pPr marL="195087" indent="0">
              <a:buNone/>
              <a:defRPr sz="1195"/>
            </a:lvl2pPr>
            <a:lvl3pPr marL="390174" indent="0">
              <a:buNone/>
              <a:defRPr sz="1024"/>
            </a:lvl3pPr>
            <a:lvl4pPr marL="585262" indent="0">
              <a:buNone/>
              <a:defRPr sz="853"/>
            </a:lvl4pPr>
            <a:lvl5pPr marL="780349" indent="0">
              <a:buNone/>
              <a:defRPr sz="853"/>
            </a:lvl5pPr>
            <a:lvl6pPr marL="975436" indent="0">
              <a:buNone/>
              <a:defRPr sz="853"/>
            </a:lvl6pPr>
            <a:lvl7pPr marL="1170523" indent="0">
              <a:buNone/>
              <a:defRPr sz="853"/>
            </a:lvl7pPr>
            <a:lvl8pPr marL="1365611" indent="0">
              <a:buNone/>
              <a:defRPr sz="853"/>
            </a:lvl8pPr>
            <a:lvl9pPr marL="1560698" indent="0">
              <a:buNone/>
              <a:defRPr sz="85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776" y="936308"/>
            <a:ext cx="1258521" cy="1734625"/>
          </a:xfrm>
        </p:spPr>
        <p:txBody>
          <a:bodyPr/>
          <a:lstStyle>
            <a:lvl1pPr marL="0" indent="0">
              <a:buNone/>
              <a:defRPr sz="683"/>
            </a:lvl1pPr>
            <a:lvl2pPr marL="195087" indent="0">
              <a:buNone/>
              <a:defRPr sz="597"/>
            </a:lvl2pPr>
            <a:lvl3pPr marL="390174" indent="0">
              <a:buNone/>
              <a:defRPr sz="512"/>
            </a:lvl3pPr>
            <a:lvl4pPr marL="585262" indent="0">
              <a:buNone/>
              <a:defRPr sz="427"/>
            </a:lvl4pPr>
            <a:lvl5pPr marL="780349" indent="0">
              <a:buNone/>
              <a:defRPr sz="427"/>
            </a:lvl5pPr>
            <a:lvl6pPr marL="975436" indent="0">
              <a:buNone/>
              <a:defRPr sz="427"/>
            </a:lvl6pPr>
            <a:lvl7pPr marL="1170523" indent="0">
              <a:buNone/>
              <a:defRPr sz="427"/>
            </a:lvl7pPr>
            <a:lvl8pPr marL="1365611" indent="0">
              <a:buNone/>
              <a:defRPr sz="427"/>
            </a:lvl8pPr>
            <a:lvl9pPr marL="1560698" indent="0">
              <a:buNone/>
              <a:defRPr sz="42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C1EA-39B5-4B43-83ED-30168F7421BB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3F-76DC-461A-84CD-19B40D630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3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268" y="166166"/>
            <a:ext cx="3365540" cy="60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268" y="830828"/>
            <a:ext cx="3365540" cy="1980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8268" y="2892728"/>
            <a:ext cx="877967" cy="166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1C1EA-39B5-4B43-83ED-30168F7421BB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2563" y="2892728"/>
            <a:ext cx="1316950" cy="166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5840" y="2892728"/>
            <a:ext cx="877967" cy="166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A883F-76DC-461A-84CD-19B40D630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71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90174" rtl="0" eaLnBrk="1" latinLnBrk="0" hangingPunct="1">
        <a:lnSpc>
          <a:spcPct val="90000"/>
        </a:lnSpc>
        <a:spcBef>
          <a:spcPct val="0"/>
        </a:spcBef>
        <a:buNone/>
        <a:defRPr sz="18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7544" indent="-97544" algn="l" defTabSz="390174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195" kern="1200">
          <a:solidFill>
            <a:schemeClr val="tx1"/>
          </a:solidFill>
          <a:latin typeface="+mn-lt"/>
          <a:ea typeface="+mn-ea"/>
          <a:cs typeface="+mn-cs"/>
        </a:defRPr>
      </a:lvl1pPr>
      <a:lvl2pPr marL="292631" indent="-97544" algn="l" defTabSz="390174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1024" kern="1200">
          <a:solidFill>
            <a:schemeClr val="tx1"/>
          </a:solidFill>
          <a:latin typeface="+mn-lt"/>
          <a:ea typeface="+mn-ea"/>
          <a:cs typeface="+mn-cs"/>
        </a:defRPr>
      </a:lvl2pPr>
      <a:lvl3pPr marL="487718" indent="-97544" algn="l" defTabSz="390174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853" kern="1200">
          <a:solidFill>
            <a:schemeClr val="tx1"/>
          </a:solidFill>
          <a:latin typeface="+mn-lt"/>
          <a:ea typeface="+mn-ea"/>
          <a:cs typeface="+mn-cs"/>
        </a:defRPr>
      </a:lvl3pPr>
      <a:lvl4pPr marL="682805" indent="-97544" algn="l" defTabSz="390174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8" kern="1200">
          <a:solidFill>
            <a:schemeClr val="tx1"/>
          </a:solidFill>
          <a:latin typeface="+mn-lt"/>
          <a:ea typeface="+mn-ea"/>
          <a:cs typeface="+mn-cs"/>
        </a:defRPr>
      </a:lvl4pPr>
      <a:lvl5pPr marL="877893" indent="-97544" algn="l" defTabSz="390174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8" kern="1200">
          <a:solidFill>
            <a:schemeClr val="tx1"/>
          </a:solidFill>
          <a:latin typeface="+mn-lt"/>
          <a:ea typeface="+mn-ea"/>
          <a:cs typeface="+mn-cs"/>
        </a:defRPr>
      </a:lvl5pPr>
      <a:lvl6pPr marL="1072980" indent="-97544" algn="l" defTabSz="390174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8" kern="1200">
          <a:solidFill>
            <a:schemeClr val="tx1"/>
          </a:solidFill>
          <a:latin typeface="+mn-lt"/>
          <a:ea typeface="+mn-ea"/>
          <a:cs typeface="+mn-cs"/>
        </a:defRPr>
      </a:lvl6pPr>
      <a:lvl7pPr marL="1268067" indent="-97544" algn="l" defTabSz="390174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8" kern="1200">
          <a:solidFill>
            <a:schemeClr val="tx1"/>
          </a:solidFill>
          <a:latin typeface="+mn-lt"/>
          <a:ea typeface="+mn-ea"/>
          <a:cs typeface="+mn-cs"/>
        </a:defRPr>
      </a:lvl7pPr>
      <a:lvl8pPr marL="1463154" indent="-97544" algn="l" defTabSz="390174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8" kern="1200">
          <a:solidFill>
            <a:schemeClr val="tx1"/>
          </a:solidFill>
          <a:latin typeface="+mn-lt"/>
          <a:ea typeface="+mn-ea"/>
          <a:cs typeface="+mn-cs"/>
        </a:defRPr>
      </a:lvl8pPr>
      <a:lvl9pPr marL="1658242" indent="-97544" algn="l" defTabSz="390174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0174" rtl="0" eaLnBrk="1" latinLnBrk="0" hangingPunct="1">
        <a:defRPr sz="768" kern="1200">
          <a:solidFill>
            <a:schemeClr val="tx1"/>
          </a:solidFill>
          <a:latin typeface="+mn-lt"/>
          <a:ea typeface="+mn-ea"/>
          <a:cs typeface="+mn-cs"/>
        </a:defRPr>
      </a:lvl1pPr>
      <a:lvl2pPr marL="195087" algn="l" defTabSz="390174" rtl="0" eaLnBrk="1" latinLnBrk="0" hangingPunct="1">
        <a:defRPr sz="768" kern="1200">
          <a:solidFill>
            <a:schemeClr val="tx1"/>
          </a:solidFill>
          <a:latin typeface="+mn-lt"/>
          <a:ea typeface="+mn-ea"/>
          <a:cs typeface="+mn-cs"/>
        </a:defRPr>
      </a:lvl2pPr>
      <a:lvl3pPr marL="390174" algn="l" defTabSz="390174" rtl="0" eaLnBrk="1" latinLnBrk="0" hangingPunct="1">
        <a:defRPr sz="768" kern="1200">
          <a:solidFill>
            <a:schemeClr val="tx1"/>
          </a:solidFill>
          <a:latin typeface="+mn-lt"/>
          <a:ea typeface="+mn-ea"/>
          <a:cs typeface="+mn-cs"/>
        </a:defRPr>
      </a:lvl3pPr>
      <a:lvl4pPr marL="585262" algn="l" defTabSz="390174" rtl="0" eaLnBrk="1" latinLnBrk="0" hangingPunct="1">
        <a:defRPr sz="768" kern="1200">
          <a:solidFill>
            <a:schemeClr val="tx1"/>
          </a:solidFill>
          <a:latin typeface="+mn-lt"/>
          <a:ea typeface="+mn-ea"/>
          <a:cs typeface="+mn-cs"/>
        </a:defRPr>
      </a:lvl4pPr>
      <a:lvl5pPr marL="780349" algn="l" defTabSz="390174" rtl="0" eaLnBrk="1" latinLnBrk="0" hangingPunct="1">
        <a:defRPr sz="768" kern="1200">
          <a:solidFill>
            <a:schemeClr val="tx1"/>
          </a:solidFill>
          <a:latin typeface="+mn-lt"/>
          <a:ea typeface="+mn-ea"/>
          <a:cs typeface="+mn-cs"/>
        </a:defRPr>
      </a:lvl5pPr>
      <a:lvl6pPr marL="975436" algn="l" defTabSz="390174" rtl="0" eaLnBrk="1" latinLnBrk="0" hangingPunct="1">
        <a:defRPr sz="768" kern="1200">
          <a:solidFill>
            <a:schemeClr val="tx1"/>
          </a:solidFill>
          <a:latin typeface="+mn-lt"/>
          <a:ea typeface="+mn-ea"/>
          <a:cs typeface="+mn-cs"/>
        </a:defRPr>
      </a:lvl6pPr>
      <a:lvl7pPr marL="1170523" algn="l" defTabSz="390174" rtl="0" eaLnBrk="1" latinLnBrk="0" hangingPunct="1">
        <a:defRPr sz="768" kern="1200">
          <a:solidFill>
            <a:schemeClr val="tx1"/>
          </a:solidFill>
          <a:latin typeface="+mn-lt"/>
          <a:ea typeface="+mn-ea"/>
          <a:cs typeface="+mn-cs"/>
        </a:defRPr>
      </a:lvl7pPr>
      <a:lvl8pPr marL="1365611" algn="l" defTabSz="390174" rtl="0" eaLnBrk="1" latinLnBrk="0" hangingPunct="1">
        <a:defRPr sz="768" kern="1200">
          <a:solidFill>
            <a:schemeClr val="tx1"/>
          </a:solidFill>
          <a:latin typeface="+mn-lt"/>
          <a:ea typeface="+mn-ea"/>
          <a:cs typeface="+mn-cs"/>
        </a:defRPr>
      </a:lvl8pPr>
      <a:lvl9pPr marL="1560698" algn="l" defTabSz="390174" rtl="0" eaLnBrk="1" latinLnBrk="0" hangingPunct="1">
        <a:defRPr sz="7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ecregistro.edu.br/inovaca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035303" y="1392050"/>
            <a:ext cx="1831467" cy="33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sz="1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Design Thinking &amp; TCC</a:t>
            </a:r>
            <a:endParaRPr lang="pt-BR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ctr">
              <a:spcBef>
                <a:spcPct val="0"/>
              </a:spcBef>
              <a:buNone/>
            </a:pPr>
            <a:endParaRPr lang="pt-BR" sz="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ctr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ctr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ctr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ctr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ctr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ctr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ctr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ctr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ctr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ctr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ctr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ctr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ctr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ctr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ctr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ctr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ctr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ctr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ctr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1361575"/>
            <a:ext cx="3605530" cy="39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Última Etapa Local:</a:t>
            </a:r>
          </a:p>
          <a:p>
            <a:pPr algn="ctr">
              <a:spcBef>
                <a:spcPct val="0"/>
              </a:spcBef>
              <a:buNone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Exposição de todos os projetos no </a:t>
            </a:r>
            <a:r>
              <a:rPr lang="pt-BR" sz="1000" b="1" i="1" dirty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DemoDay</a:t>
            </a: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7813" lvl="1" indent="0" algn="just">
              <a:spcBef>
                <a:spcPct val="0"/>
              </a:spcBef>
              <a:buNone/>
            </a:pPr>
            <a:endParaRPr lang="pt-BR" sz="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4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569594"/>
            <a:ext cx="3605530" cy="198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DemoDay:</a:t>
            </a: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Organizado pela unidade </a:t>
            </a: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(professores, alunos)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Quando acontece?</a:t>
            </a: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 (junho/novembro)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Exposição de </a:t>
            </a: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todos</a:t>
            </a: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os projetos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Aberto a comunidade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Mostra de </a:t>
            </a: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banners</a:t>
            </a: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dos projetos </a:t>
            </a:r>
            <a:r>
              <a:rPr lang="pt-BR" sz="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(recomendação)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Premiações: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Resultado da Mostra de Modelo de Negócios (</a:t>
            </a:r>
            <a:r>
              <a:rPr lang="pt-BR" sz="600" b="1" dirty="0">
                <a:ea typeface="Verdana" panose="020B0604030504040204" pitchFamily="34" charset="0"/>
                <a:cs typeface="Verdana" panose="020B0604030504040204" pitchFamily="34" charset="0"/>
              </a:rPr>
              <a:t>1°, 2° e 3° lugares</a:t>
            </a: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) – NLI e Público.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Emissão de Certificados</a:t>
            </a: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1361575"/>
            <a:ext cx="3605530" cy="39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TCC:</a:t>
            </a:r>
          </a:p>
          <a:p>
            <a:pPr algn="ctr">
              <a:spcBef>
                <a:spcPct val="0"/>
              </a:spcBef>
              <a:buNone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Trabalho de Conclusão de Curso</a:t>
            </a: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7813" lvl="1" indent="0" algn="just">
              <a:spcBef>
                <a:spcPct val="0"/>
              </a:spcBef>
              <a:buNone/>
            </a:pPr>
            <a:endParaRPr lang="pt-BR" sz="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2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569594"/>
            <a:ext cx="3605530" cy="198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TCC:</a:t>
            </a: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Disciplina específica + Orientador + </a:t>
            </a:r>
            <a:r>
              <a:rPr lang="pt-BR" sz="1000" dirty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Mentor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Tema livre </a:t>
            </a:r>
            <a:r>
              <a:rPr lang="pt-BR" sz="5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(sujeito a aprovação do Orientador)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Equipes de 1 a 5 integrantes </a:t>
            </a:r>
            <a:r>
              <a:rPr lang="pt-BR" sz="500" dirty="0">
                <a:ea typeface="Verdana" panose="020B0604030504040204" pitchFamily="34" charset="0"/>
                <a:cs typeface="Verdana" panose="020B0604030504040204" pitchFamily="34" charset="0"/>
              </a:rPr>
              <a:t>(recomendado 3, sujeito a aprovação do orientador)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Manual de TCC oficial é a </a:t>
            </a: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principal referência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i="1" dirty="0">
                <a:ea typeface="Verdana" panose="020B0604030504040204" pitchFamily="34" charset="0"/>
                <a:cs typeface="Verdana" panose="020B0604030504040204" pitchFamily="34" charset="0"/>
              </a:rPr>
              <a:t>Layout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 padrão </a:t>
            </a:r>
            <a:r>
              <a:rPr lang="pt-BR" sz="500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t-BR" sz="500" b="1" i="1" dirty="0">
                <a:ea typeface="Verdana" panose="020B0604030504040204" pitchFamily="34" charset="0"/>
                <a:cs typeface="Verdana" panose="020B0604030504040204" pitchFamily="34" charset="0"/>
              </a:rPr>
              <a:t>resumo</a:t>
            </a:r>
            <a:r>
              <a:rPr lang="pt-BR" sz="5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500" i="1" dirty="0">
                <a:ea typeface="Verdana" panose="020B0604030504040204" pitchFamily="34" charset="0"/>
                <a:cs typeface="Verdana" panose="020B0604030504040204" pitchFamily="34" charset="0"/>
              </a:rPr>
              <a:t>introdução, problematização, hipótese, resultados</a:t>
            </a:r>
            <a:r>
              <a:rPr lang="pt-BR" sz="500" dirty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Pesquisa</a:t>
            </a:r>
            <a:r>
              <a:rPr lang="pt-BR" sz="11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500" dirty="0">
                <a:ea typeface="Verdana" panose="020B0604030504040204" pitchFamily="34" charset="0"/>
                <a:cs typeface="Verdana" panose="020B0604030504040204" pitchFamily="34" charset="0"/>
              </a:rPr>
              <a:t>(Pesquisa de campo, </a:t>
            </a:r>
            <a:r>
              <a:rPr lang="pt-BR" sz="500" b="1" dirty="0">
                <a:ea typeface="Verdana" panose="020B0604030504040204" pitchFamily="34" charset="0"/>
                <a:cs typeface="Verdana" panose="020B0604030504040204" pitchFamily="34" charset="0"/>
              </a:rPr>
              <a:t>Google Forms</a:t>
            </a:r>
            <a:r>
              <a:rPr lang="pt-BR" sz="500" dirty="0">
                <a:ea typeface="Verdana" panose="020B0604030504040204" pitchFamily="34" charset="0"/>
                <a:cs typeface="Verdana" panose="020B0604030504040204" pitchFamily="34" charset="0"/>
              </a:rPr>
              <a:t>, Acurácia, Falso Positivo)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Utilizar Design Thinking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CANVAS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i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Elevator</a:t>
            </a:r>
            <a:r>
              <a:rPr lang="pt-BR" sz="1000" i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’</a:t>
            </a:r>
            <a:r>
              <a:rPr lang="pt-BR" sz="1000" i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 Pitch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Propriedade Intelectual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1862050"/>
            <a:ext cx="1235303" cy="11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1361575"/>
            <a:ext cx="3605530" cy="39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Design Thinking:</a:t>
            </a:r>
          </a:p>
          <a:p>
            <a:pPr algn="ctr">
              <a:spcBef>
                <a:spcPct val="0"/>
              </a:spcBef>
              <a:buNone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Metodologia para organizar ideias!</a:t>
            </a: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7813" lvl="1" indent="0" algn="just">
              <a:spcBef>
                <a:spcPct val="0"/>
              </a:spcBef>
              <a:buNone/>
            </a:pPr>
            <a:endParaRPr lang="pt-BR" sz="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569594"/>
            <a:ext cx="3605530" cy="198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Design Thinking:</a:t>
            </a: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Conjunto de </a:t>
            </a: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métodos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processos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Abordar </a:t>
            </a: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futuras aquisições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 de informações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Qualquer área 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pode utilizar!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É uma forma de pensar! </a:t>
            </a:r>
            <a:r>
              <a:rPr lang="pt-BR" sz="500" dirty="0">
                <a:ea typeface="Verdana" panose="020B0604030504040204" pitchFamily="34" charset="0"/>
                <a:cs typeface="Verdana" panose="020B0604030504040204" pitchFamily="34" charset="0"/>
              </a:rPr>
              <a:t>(Ajuda pessoas com dificuldade)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Mindset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 + Plano de Ação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Pensamento Criativo + Corporativo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Etapas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8745CF2-E7B3-4DF9-9F56-BEC693198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0" y="1887088"/>
            <a:ext cx="2597015" cy="114382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C5AA59F-64EF-4A3A-B9C5-E1080E8AE6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91" y="1749971"/>
            <a:ext cx="693677" cy="44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8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0390" y="569594"/>
            <a:ext cx="3485680" cy="192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Design Thinking:</a:t>
            </a: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Faculdade de </a:t>
            </a: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compreender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 um objeto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Conhecer a </a:t>
            </a: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persona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 do cliente/aluno 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Poder </a:t>
            </a: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redirecionar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 melhor o produto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Aproxime-se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 da proposta do cliente/aluno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Apenas ouça! </a:t>
            </a:r>
            <a:r>
              <a:rPr lang="pt-BR" sz="500" dirty="0">
                <a:ea typeface="Verdana" panose="020B0604030504040204" pitchFamily="34" charset="0"/>
                <a:cs typeface="Verdana" panose="020B0604030504040204" pitchFamily="34" charset="0"/>
              </a:rPr>
              <a:t>(Não julgue a proposta para que ele </a:t>
            </a:r>
            <a:r>
              <a:rPr lang="pt-BR" sz="500" b="1" dirty="0">
                <a:ea typeface="Verdana" panose="020B0604030504040204" pitchFamily="34" charset="0"/>
                <a:cs typeface="Verdana" panose="020B0604030504040204" pitchFamily="34" charset="0"/>
              </a:rPr>
              <a:t>não receba influência</a:t>
            </a:r>
            <a:r>
              <a:rPr lang="pt-BR" sz="500" dirty="0"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Questione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, inclusive aquilo que você acredita já saber: "o quê?", "como?", "por quê"?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Anote tudo! </a:t>
            </a:r>
            <a:r>
              <a:rPr lang="pt-BR" sz="500" dirty="0">
                <a:ea typeface="Verdana" panose="020B0604030504040204" pitchFamily="34" charset="0"/>
                <a:cs typeface="Verdana" panose="020B0604030504040204" pitchFamily="34" charset="0"/>
              </a:rPr>
              <a:t>(Pensamentos e sentimentos </a:t>
            </a:r>
            <a:r>
              <a:rPr lang="pt-BR" sz="500" b="1" dirty="0">
                <a:ea typeface="Verdana" panose="020B0604030504040204" pitchFamily="34" charset="0"/>
                <a:cs typeface="Verdana" panose="020B0604030504040204" pitchFamily="34" charset="0"/>
              </a:rPr>
              <a:t>não podem</a:t>
            </a:r>
            <a:r>
              <a:rPr lang="pt-BR" sz="500" dirty="0">
                <a:ea typeface="Verdana" panose="020B0604030504040204" pitchFamily="34" charset="0"/>
                <a:cs typeface="Verdana" panose="020B0604030504040204" pitchFamily="34" charset="0"/>
              </a:rPr>
              <a:t> ser observados) 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Solicite um </a:t>
            </a:r>
            <a:r>
              <a:rPr lang="pt-BR" sz="10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Mapa de Empatia</a:t>
            </a: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como atividade</a:t>
            </a: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51AA611-BD32-404A-AF8F-3B18117C1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48" y="2173454"/>
            <a:ext cx="1255578" cy="75595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5B8DCC-8DC5-4F18-9734-C7E072CCB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68" y="567012"/>
            <a:ext cx="718565" cy="6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569594"/>
            <a:ext cx="2918496" cy="19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Design Thinking:</a:t>
            </a: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5B8DCC-8DC5-4F18-9734-C7E072CCB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68" y="567012"/>
            <a:ext cx="718565" cy="61929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9FA2B98-BE77-4FB8-9230-57B9F4BCF9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2" y="834374"/>
            <a:ext cx="2918496" cy="206334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C7A817E-7B73-4976-952A-77C38B6F28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" y="834374"/>
            <a:ext cx="2918496" cy="206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569594"/>
            <a:ext cx="2918496" cy="19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Design Thinking:</a:t>
            </a: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5B8DCC-8DC5-4F18-9734-C7E072CCB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68" y="567012"/>
            <a:ext cx="718565" cy="61929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5D7A6EC-0E26-42DF-B3F5-87DEF36406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6" y="659592"/>
            <a:ext cx="2870683" cy="2369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296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569595"/>
            <a:ext cx="2953594" cy="198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Design Thinking:</a:t>
            </a: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O que o aluno sabe </a:t>
            </a: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sobre o problema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O que eles levaram em consideração que </a:t>
            </a:r>
            <a:r>
              <a:rPr lang="pt-BR" sz="10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ninguém mais pensou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?  Inovação!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Como eles desejam </a:t>
            </a: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fazer a diferença 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na vida de quem utilizar a solução? 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Use </a:t>
            </a: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brainstorm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Saia do óbvio! Colete </a:t>
            </a: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sugestões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 de toda equipe! </a:t>
            </a: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0B9B07B-1A32-4314-902B-8B9A70F6C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68" y="567771"/>
            <a:ext cx="693380" cy="60670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B938E2E-921E-4670-A9E2-DA48FAAD5B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7" y="2198800"/>
            <a:ext cx="2286000" cy="83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569594"/>
            <a:ext cx="3605530" cy="198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Agenda:</a:t>
            </a: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Inova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Parque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Cronograma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Eventos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TCC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Design Thinking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CANVAS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PITCH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Circuitos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Encerramento</a:t>
            </a: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989777C-5DF4-4EC4-B41C-92198D00C642}"/>
              </a:ext>
            </a:extLst>
          </p:cNvPr>
          <p:cNvSpPr txBox="1">
            <a:spLocks/>
          </p:cNvSpPr>
          <p:nvPr/>
        </p:nvSpPr>
        <p:spPr bwMode="auto">
          <a:xfrm>
            <a:off x="3001832" y="2703721"/>
            <a:ext cx="821306" cy="20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Duração: </a:t>
            </a: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4h</a:t>
            </a:r>
          </a:p>
          <a:p>
            <a:pPr marL="87312" algn="just">
              <a:spcBef>
                <a:spcPct val="0"/>
              </a:spcBef>
              <a:buNone/>
            </a:pPr>
            <a:endParaRPr lang="pt-BR" sz="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F369F47-F72E-45DE-BDC9-560AA06C4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66" y="1954913"/>
            <a:ext cx="828172" cy="82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569594"/>
            <a:ext cx="2918496" cy="198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Design Thinking:</a:t>
            </a: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Selecionar as melhores ideias discutidas, sem descartar aquelas que possam parecer impossíveis de serem realizadas. </a:t>
            </a: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5B8DCC-8DC5-4F18-9734-C7E072CCB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68" y="567012"/>
            <a:ext cx="718565" cy="61929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1C164B8-DEFE-4255-9C5B-24775E1A8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07" y="567012"/>
            <a:ext cx="728020" cy="6192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063D88D-029F-497C-B63F-80BBC2EC3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98" y="1438602"/>
            <a:ext cx="1354477" cy="149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6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569594"/>
            <a:ext cx="2913536" cy="198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Design Thinking:</a:t>
            </a: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Colocar </a:t>
            </a: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ideias no mundo físico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: maquetes, objetos, interfaces.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Criar </a:t>
            </a:r>
            <a:r>
              <a:rPr lang="pt-BR" sz="10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protótipos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 interativos, cujo as pessoas possam interagir. 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Não se apegar ao protótipo, mas sim a ideia.</a:t>
            </a: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5B8DCC-8DC5-4F18-9734-C7E072CCB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68" y="567012"/>
            <a:ext cx="718565" cy="61929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95B5632-F38A-408F-8617-89D5CF337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08" y="567012"/>
            <a:ext cx="707760" cy="61929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E5F1B9B-D95C-46E9-B823-C50E37237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1618995"/>
            <a:ext cx="2416175" cy="137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7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1" y="569594"/>
            <a:ext cx="2969359" cy="198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Design Thinking:</a:t>
            </a: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Prosseguir com os </a:t>
            </a:r>
            <a:r>
              <a:rPr lang="pt-BR" sz="10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testes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 de usuários. 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Analisar o cenário onde o projeto esta sendo testado, pois ele pode </a:t>
            </a: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influenciar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 nos resultados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Orientar para que o aluno </a:t>
            </a: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não dê muitas informações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, cujo possa interferir no teste.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Anotar ou gravar os testes realizados.</a:t>
            </a: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5B8DCC-8DC5-4F18-9734-C7E072CCB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68" y="567012"/>
            <a:ext cx="718565" cy="61929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657516C-55CF-442A-A4DE-D1CCFF82F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68" y="567012"/>
            <a:ext cx="735407" cy="61929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5536FB1-700B-44BA-98D1-46DE2BCFEF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46" y="1698516"/>
            <a:ext cx="1335799" cy="13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77DAD51-0752-4DE2-8831-14E692C43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81" y="1145388"/>
            <a:ext cx="1449206" cy="1789143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569594"/>
            <a:ext cx="3605530" cy="198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Design Thinking:</a:t>
            </a: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Caminhe </a:t>
            </a: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junto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 com o problema. 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Desconecte-se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! Auxilie os alunos a fazerem outras coisas! 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Faça anotações. </a:t>
            </a: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Desenhe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B076860-F2C9-40FC-AEF3-BA02131B7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88" y="1828254"/>
            <a:ext cx="920206" cy="58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1361575"/>
            <a:ext cx="3605530" cy="39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sz="1000" b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Canvas</a:t>
            </a: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&amp; Pitch:</a:t>
            </a:r>
          </a:p>
          <a:p>
            <a:pPr algn="ctr">
              <a:spcBef>
                <a:spcPct val="0"/>
              </a:spcBef>
              <a:buNone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Transformar ideias em negócio</a:t>
            </a: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7813" lvl="1" indent="0" algn="just">
              <a:spcBef>
                <a:spcPct val="0"/>
              </a:spcBef>
              <a:buNone/>
            </a:pPr>
            <a:endParaRPr lang="pt-BR" sz="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5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569594"/>
            <a:ext cx="3605530" cy="198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CANVAS:</a:t>
            </a: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Requisitos: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Modelo de Negócio </a:t>
            </a:r>
            <a:r>
              <a:rPr lang="pt-BR" sz="600" b="1" dirty="0">
                <a:ea typeface="Verdana" panose="020B0604030504040204" pitchFamily="34" charset="0"/>
                <a:cs typeface="Verdana" panose="020B0604030504040204" pitchFamily="34" charset="0"/>
              </a:rPr>
              <a:t>resumido</a:t>
            </a: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Ofertado em </a:t>
            </a:r>
            <a:r>
              <a:rPr lang="pt-BR" sz="600" b="1" dirty="0">
                <a:ea typeface="Verdana" panose="020B0604030504040204" pitchFamily="34" charset="0"/>
                <a:cs typeface="Verdana" panose="020B0604030504040204" pitchFamily="34" charset="0"/>
              </a:rPr>
              <a:t>todos</a:t>
            </a: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 os cursos. 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Componente: </a:t>
            </a:r>
            <a:r>
              <a:rPr lang="pt-BR" sz="600" b="1" dirty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Empreendedorismo ou TCC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Ofertado </a:t>
            </a:r>
            <a:r>
              <a:rPr lang="pt-BR" sz="600" b="1" dirty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gratuitamente</a:t>
            </a:r>
            <a:r>
              <a:rPr lang="pt-BR" sz="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pelo CETEC</a:t>
            </a:r>
            <a:endParaRPr lang="pt-BR" sz="10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2B838D3-F51A-483E-A1BD-C905A1ECF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63" y="1560512"/>
            <a:ext cx="2009747" cy="1339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323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569594"/>
            <a:ext cx="3605530" cy="198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CANVAS:</a:t>
            </a: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4A4B2F-3D7E-44CB-B972-BF9BE03C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0" y="754673"/>
            <a:ext cx="3294993" cy="226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2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569594"/>
            <a:ext cx="3605530" cy="198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PITCH:</a:t>
            </a: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Requisitos: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Formato em vídeo (</a:t>
            </a:r>
            <a:r>
              <a:rPr lang="pt-BR" sz="6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 minutos</a:t>
            </a: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b="1" dirty="0">
                <a:ea typeface="Verdana" panose="020B0604030504040204" pitchFamily="34" charset="0"/>
                <a:cs typeface="Verdana" panose="020B0604030504040204" pitchFamily="34" charset="0"/>
              </a:rPr>
              <a:t>Expor</a:t>
            </a: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 o Modelo de Negócio + </a:t>
            </a:r>
            <a:r>
              <a:rPr lang="pt-BR" sz="600" b="1" dirty="0">
                <a:ea typeface="Verdana" panose="020B0604030504040204" pitchFamily="34" charset="0"/>
                <a:cs typeface="Verdana" panose="020B0604030504040204" pitchFamily="34" charset="0"/>
              </a:rPr>
              <a:t>Vender</a:t>
            </a: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 o Produto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600" dirty="0">
                <a:ea typeface="Verdana" panose="020B0604030504040204" pitchFamily="34" charset="0"/>
                <a:cs typeface="Verdana" panose="020B0604030504040204" pitchFamily="34" charset="0"/>
              </a:rPr>
              <a:t>Ferramentas propostas: </a:t>
            </a:r>
            <a:r>
              <a:rPr lang="en-US" sz="600" b="1" i="1" dirty="0">
                <a:ea typeface="Verdana" panose="020B0604030504040204" pitchFamily="34" charset="0"/>
                <a:cs typeface="Verdana" panose="020B0604030504040204" pitchFamily="34" charset="0"/>
              </a:rPr>
              <a:t>PowToon</a:t>
            </a:r>
            <a:r>
              <a:rPr lang="en-US" sz="6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600" i="1" dirty="0">
                <a:ea typeface="Verdana" panose="020B0604030504040204" pitchFamily="34" charset="0"/>
                <a:cs typeface="Verdana" panose="020B0604030504040204" pitchFamily="34" charset="0"/>
              </a:rPr>
              <a:t>Moovly</a:t>
            </a:r>
            <a:r>
              <a:rPr lang="en-US" sz="6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600" i="1" dirty="0">
                <a:ea typeface="Verdana" panose="020B0604030504040204" pitchFamily="34" charset="0"/>
                <a:cs typeface="Verdana" panose="020B0604030504040204" pitchFamily="34" charset="0"/>
              </a:rPr>
              <a:t>GoAnimated</a:t>
            </a:r>
            <a:r>
              <a:rPr lang="en-US" sz="6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600" i="1" dirty="0">
                <a:ea typeface="Verdana" panose="020B0604030504040204" pitchFamily="34" charset="0"/>
                <a:cs typeface="Verdana" panose="020B0604030504040204" pitchFamily="34" charset="0"/>
              </a:rPr>
              <a:t>Animaker</a:t>
            </a:r>
            <a:r>
              <a:rPr lang="en-US" sz="6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600" i="1" dirty="0">
                <a:ea typeface="Verdana" panose="020B0604030504040204" pitchFamily="34" charset="0"/>
                <a:cs typeface="Verdana" panose="020B0604030504040204" pitchFamily="34" charset="0"/>
              </a:rPr>
              <a:t>Wideo</a:t>
            </a:r>
            <a:r>
              <a:rPr lang="en-US" sz="600" dirty="0">
                <a:ea typeface="Verdana" panose="020B0604030504040204" pitchFamily="34" charset="0"/>
                <a:cs typeface="Verdana" panose="020B0604030504040204" pitchFamily="34" charset="0"/>
              </a:rPr>
              <a:t>, etc.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Exemplos: </a:t>
            </a:r>
            <a:r>
              <a:rPr lang="en-US" sz="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www.etecregistro.edu.br/inovacao</a:t>
            </a:r>
            <a:endParaRPr lang="en-US" sz="6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Componente: </a:t>
            </a:r>
            <a:r>
              <a:rPr lang="en-US" sz="600" b="1" dirty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Sistemas Informatizados ou TCC</a:t>
            </a:r>
            <a:endParaRPr lang="pt-BR" sz="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15E17DB-BAA7-49A9-BC17-35DE4E33F6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4" y="1633892"/>
            <a:ext cx="2987566" cy="106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1361575"/>
            <a:ext cx="3605530" cy="39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Desafio INOVA 2018:</a:t>
            </a:r>
          </a:p>
          <a:p>
            <a:pPr algn="ctr">
              <a:spcBef>
                <a:spcPct val="0"/>
              </a:spcBef>
              <a:buNone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O que mais muda para este ano?</a:t>
            </a: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7813" lvl="1" indent="0" algn="just">
              <a:spcBef>
                <a:spcPct val="0"/>
              </a:spcBef>
              <a:buNone/>
            </a:pPr>
            <a:endParaRPr lang="pt-BR" sz="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32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569595"/>
            <a:ext cx="3590971" cy="210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Desafio INOVA 2018:</a:t>
            </a: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Organizado pela Agência INOVA</a:t>
            </a:r>
            <a:endParaRPr lang="pt-BR" sz="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Todos podem participar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Requisitos </a:t>
            </a:r>
            <a:r>
              <a:rPr lang="pt-BR" sz="800" dirty="0">
                <a:ea typeface="Verdana" panose="020B0604030504040204" pitchFamily="34" charset="0"/>
                <a:cs typeface="Verdana" panose="020B0604030504040204" pitchFamily="34" charset="0"/>
              </a:rPr>
              <a:t>(Escopo, CANVAS e Pitch)</a:t>
            </a: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Atividades Locais: </a:t>
            </a:r>
            <a:endParaRPr lang="pt-BR" sz="500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9263" lvl="1" indent="-171450" algn="just">
              <a:spcBef>
                <a:spcPct val="0"/>
              </a:spcBef>
              <a:buFont typeface="+mj-lt"/>
              <a:buAutoNum type="arabicParenR"/>
            </a:pPr>
            <a:r>
              <a:rPr lang="pt-BR" sz="6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Mostra de Modelo de Negócios</a:t>
            </a:r>
          </a:p>
          <a:p>
            <a:pPr marL="449263" lvl="1" indent="-171450" algn="just">
              <a:spcBef>
                <a:spcPct val="0"/>
              </a:spcBef>
              <a:buFont typeface="+mj-lt"/>
              <a:buAutoNum type="arabicParenR"/>
            </a:pPr>
            <a:r>
              <a:rPr lang="pt-BR" sz="600" b="1" i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BootCamp</a:t>
            </a:r>
            <a:endParaRPr lang="pt-BR" sz="600" b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9263" lvl="1" indent="-171450" algn="just">
              <a:spcBef>
                <a:spcPct val="0"/>
              </a:spcBef>
              <a:buFont typeface="+mj-lt"/>
              <a:buAutoNum type="arabicParenR"/>
            </a:pPr>
            <a:r>
              <a:rPr lang="pt-BR" sz="6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DemoDay</a:t>
            </a:r>
            <a:endParaRPr lang="pt-BR" sz="500" b="1" i="1" dirty="0">
              <a:solidFill>
                <a:srgbClr val="FF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Seleção dos melhores projetos: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Realizada por profissionais com expertise em negócios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Serão selecionados os 20 melhores do estado por área de enquadramento.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Data prevista: </a:t>
            </a:r>
            <a:r>
              <a:rPr lang="pt-BR" sz="600" b="1" dirty="0">
                <a:ea typeface="Verdana" panose="020B0604030504040204" pitchFamily="34" charset="0"/>
                <a:cs typeface="Verdana" panose="020B0604030504040204" pitchFamily="34" charset="0"/>
              </a:rPr>
              <a:t>Outubro de 2018</a:t>
            </a: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Haverão mudanças no modelo 2018. Informações em breve.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Selo </a:t>
            </a:r>
            <a:r>
              <a:rPr lang="pt-BR" sz="6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Unidade Empreendedora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60FAAE-2BFD-444A-812E-262DC8DF4F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2067103"/>
            <a:ext cx="1186594" cy="80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569594"/>
            <a:ext cx="3605530" cy="198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Agência INOVA:</a:t>
            </a: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Mantida pelo CPS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Fomentar a </a:t>
            </a:r>
            <a:r>
              <a:rPr lang="pt-BR" sz="1000" b="1" dirty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Inovação</a:t>
            </a: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parcerias</a:t>
            </a: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(público e privado)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Agente Regional de Inovação</a:t>
            </a:r>
            <a:r>
              <a:rPr lang="pt-BR" sz="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(Registro, Iguape, Apiaí)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Promover Eventos, Parcerias, Incentivos, etc</a:t>
            </a: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2067103"/>
            <a:ext cx="1186594" cy="80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569595"/>
            <a:ext cx="3590971" cy="210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Outros Circuitos:</a:t>
            </a: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Desafio </a:t>
            </a: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UFABC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 de Empreendedorismo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FEBRACE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 (Feira Brasileira de Ciência e Engenharia)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SEBRAE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 – Feira do Empreendedor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Encontro Anual de </a:t>
            </a: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Tecnologia e Inovação 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para Pessoas com Deficiência 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Requisitos: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Todos solicitam Escopo, CANVAS e Pitch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60FAAE-2BFD-444A-812E-262DC8DF4F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2067103"/>
            <a:ext cx="1186594" cy="80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1361575"/>
            <a:ext cx="3605530" cy="39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Resumo:</a:t>
            </a:r>
          </a:p>
          <a:p>
            <a:pPr algn="ctr">
              <a:spcBef>
                <a:spcPct val="0"/>
              </a:spcBef>
              <a:buNone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Trabalhar com os TCC a partir da metodologia de </a:t>
            </a:r>
            <a:b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0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Design Thinking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, objetivando a construção </a:t>
            </a:r>
            <a:b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sz="10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CANVAS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pt-BR" sz="10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Pitch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 ainda melhores</a:t>
            </a: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9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968290" y="1412601"/>
            <a:ext cx="1965493" cy="45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Obrigado!</a:t>
            </a:r>
          </a:p>
          <a:p>
            <a:pPr algn="ctr">
              <a:spcBef>
                <a:spcPct val="0"/>
              </a:spcBef>
              <a:buNone/>
            </a:pPr>
            <a:r>
              <a:rPr lang="pt-BR" sz="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frederico.muniz@etec.sp.gov.br</a:t>
            </a:r>
          </a:p>
          <a:p>
            <a:pPr algn="ctr">
              <a:spcBef>
                <a:spcPct val="0"/>
              </a:spcBef>
              <a:buNone/>
            </a:pPr>
            <a:r>
              <a:rPr lang="pt-BR" sz="500" dirty="0">
                <a:ea typeface="Verdana" panose="020B0604030504040204" pitchFamily="34" charset="0"/>
                <a:cs typeface="Verdana" panose="020B0604030504040204" pitchFamily="34" charset="0"/>
              </a:rPr>
              <a:t>etecregistro.edu.br/inovacao</a:t>
            </a:r>
            <a:endParaRPr lang="pt-BR" sz="5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7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569595"/>
            <a:ext cx="3605530" cy="95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Parque Tecnológico de Registro:</a:t>
            </a: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Por que é </a:t>
            </a: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importante</a:t>
            </a: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 capacitação em </a:t>
            </a:r>
            <a:r>
              <a:rPr lang="pt-BR" sz="1000" b="1" dirty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inovação</a:t>
            </a: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Incubação e Incentivo a Pesquisa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CMCTI </a:t>
            </a:r>
            <a:r>
              <a:rPr lang="pt-BR" sz="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(Conselho Municipal de Ciência, Tecnologia e Inovação)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ETEC, UNESP, IFSP, SEBRAE, SENAC, UNISEPE, CIESP, PMR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As entidades </a:t>
            </a:r>
            <a:r>
              <a:rPr lang="pt-BR" sz="1000" b="1" dirty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precisam fomentar</a:t>
            </a: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desde já!</a:t>
            </a:r>
            <a:endParaRPr lang="pt-BR" sz="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PL Municipal de Incentivo a Inovação: </a:t>
            </a: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Nº 1.583/2016</a:t>
            </a: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2067103"/>
            <a:ext cx="1186594" cy="80535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3C3E05D-1956-4844-87D6-262491E59153}"/>
              </a:ext>
            </a:extLst>
          </p:cNvPr>
          <p:cNvSpPr txBox="1">
            <a:spLocks/>
          </p:cNvSpPr>
          <p:nvPr/>
        </p:nvSpPr>
        <p:spPr bwMode="auto">
          <a:xfrm>
            <a:off x="315311" y="1760317"/>
            <a:ext cx="2247956" cy="103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7312" algn="just">
              <a:spcBef>
                <a:spcPct val="0"/>
              </a:spcBef>
              <a:buNone/>
            </a:pPr>
            <a:r>
              <a:rPr lang="pt-BR" sz="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“Estabelece medidas de promoção e incentivo à inovação, à pesquisa, ao desenvolvimento e à capacitação tecnológicas, em conformidade com os artigos 218 e 219 da Constituição Federal, dos artigos 268 e 272 da Constituição do Estado de São Paulo e das disposições da Lei Federal nº 10.973, de 02 de dezembro de 2004. O presente Projeto de Lei tem por objetivo estabelecer medidas de promoção e incentivo à inovação, à pesquisa, ao desenvolvimento e à capacitação tecnológica no Município de Registro, visando a melhoria das condições de vida da população, o fortalecimento e ampliação da base técnico-científica do Município de Registro, a criação de empregos e renda e o aprimoramento das condições de atuação do poder público municipal, especialmente quanto à identificação e ao equacionamento das necessidades urbanas e rurais e ao aproveitamento das potencialidades do Município”.</a:t>
            </a: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F3526C9-AC99-4ADE-8616-B2362B64B9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5" y="1741266"/>
            <a:ext cx="2499184" cy="1220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384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569594"/>
            <a:ext cx="3605530" cy="198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Cronograma:</a:t>
            </a: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Atividades da INOVA nas unidades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Turmas com formatura: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pt-BR" sz="600" b="1" dirty="0">
                <a:solidFill>
                  <a:srgbClr val="254ED8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MEIO</a:t>
            </a: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 do ano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pt-BR" sz="600" b="1" dirty="0">
                <a:solidFill>
                  <a:srgbClr val="EE418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FINAL</a:t>
            </a: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 do ano</a:t>
            </a:r>
            <a:r>
              <a:rPr lang="pt-BR" sz="6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37FC8FC-3243-4E28-BCAC-37CF93380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3" y="1560511"/>
            <a:ext cx="3448707" cy="68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6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1361575"/>
            <a:ext cx="3605530" cy="39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Primeira Etapa Local:</a:t>
            </a:r>
          </a:p>
          <a:p>
            <a:pPr algn="ctr">
              <a:spcBef>
                <a:spcPct val="0"/>
              </a:spcBef>
              <a:buNone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Workshops e Palestras no </a:t>
            </a:r>
            <a:r>
              <a:rPr lang="pt-BR" sz="1000" b="1" i="1" dirty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BootCamp</a:t>
            </a: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7813" lvl="1" indent="0" algn="just">
              <a:spcBef>
                <a:spcPct val="0"/>
              </a:spcBef>
              <a:buNone/>
            </a:pPr>
            <a:endParaRPr lang="pt-BR" sz="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2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569594"/>
            <a:ext cx="3605530" cy="198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BootCamp:</a:t>
            </a: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Organizado pela unidade </a:t>
            </a: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(professores, alunos)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Quando acontece?</a:t>
            </a: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 (junho/novembro)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Suporte aos projetos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Aberto a comunidade + empresas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Workshops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Inovação, Infraestrutura, Relacionamento e Variáveis Financeiras.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pt-BR" sz="6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mínimo uma </a:t>
            </a: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sz="600" b="1" dirty="0">
                <a:ea typeface="Verdana" panose="020B0604030504040204" pitchFamily="34" charset="0"/>
                <a:cs typeface="Verdana" panose="020B0604030504040204" pitchFamily="34" charset="0"/>
              </a:rPr>
              <a:t>cada</a:t>
            </a: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Palestras: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pt-BR" sz="6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mínimo uma </a:t>
            </a: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(preferencialmente em </a:t>
            </a:r>
            <a:r>
              <a:rPr lang="pt-BR" sz="6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empreendedorismo</a:t>
            </a: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3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1361575"/>
            <a:ext cx="3605530" cy="39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Segunda Etapa Local:</a:t>
            </a:r>
          </a:p>
          <a:p>
            <a:pPr algn="ctr">
              <a:spcBef>
                <a:spcPct val="0"/>
              </a:spcBef>
              <a:buNone/>
            </a:pPr>
            <a:r>
              <a:rPr lang="pt-BR" sz="1000" i="1" dirty="0">
                <a:ea typeface="Verdana" panose="020B0604030504040204" pitchFamily="34" charset="0"/>
                <a:cs typeface="Verdana" panose="020B0604030504040204" pitchFamily="34" charset="0"/>
              </a:rPr>
              <a:t>Apresentação dos Pitch </a:t>
            </a: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pt-BR" sz="1000" b="1" i="1" dirty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Mostra de Modelo de Negócios</a:t>
            </a: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7813" lvl="1" indent="0" algn="just">
              <a:spcBef>
                <a:spcPct val="0"/>
              </a:spcBef>
              <a:buNone/>
            </a:pPr>
            <a:endParaRPr lang="pt-BR" sz="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0"/>
            <a:ext cx="3901282" cy="31210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148272" y="569594"/>
            <a:ext cx="3605530" cy="198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Mostra de Modelo de Negócios:</a:t>
            </a:r>
          </a:p>
          <a:p>
            <a:pPr>
              <a:spcBef>
                <a:spcPct val="0"/>
              </a:spcBef>
              <a:buNone/>
            </a:pPr>
            <a:endParaRPr lang="pt-BR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Organizado pela unidade </a:t>
            </a:r>
            <a:r>
              <a:rPr lang="pt-BR" sz="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(professores, alunos)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Quando acontece?</a:t>
            </a: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 (Abril/Outubro) - </a:t>
            </a:r>
            <a:r>
              <a:rPr lang="pt-BR" sz="6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Vestibulinho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Atualização dos projetos</a:t>
            </a:r>
            <a:endParaRPr lang="pt-BR" sz="10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Apresentação </a:t>
            </a:r>
            <a:r>
              <a:rPr lang="pt-BR" sz="1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pública</a:t>
            </a:r>
            <a:r>
              <a:rPr lang="pt-BR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de todos os projetos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Apresentar </a:t>
            </a:r>
            <a:r>
              <a:rPr lang="pt-BR" sz="600" b="1" dirty="0">
                <a:ea typeface="Verdana" panose="020B0604030504040204" pitchFamily="34" charset="0"/>
                <a:cs typeface="Verdana" panose="020B0604030504040204" pitchFamily="34" charset="0"/>
              </a:rPr>
              <a:t>Equipe</a:t>
            </a: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 (nome e logomarca) e </a:t>
            </a:r>
            <a:r>
              <a:rPr lang="pt-BR" sz="600" b="1" dirty="0">
                <a:ea typeface="Verdana" panose="020B0604030504040204" pitchFamily="34" charset="0"/>
                <a:cs typeface="Verdana" panose="020B0604030504040204" pitchFamily="34" charset="0"/>
              </a:rPr>
              <a:t>Mentor</a:t>
            </a: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 (Orientador/Empresário).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Eixo Tecnológico.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Pesquisa (Problema, Solução, Mercado, Concorrentes e Modelo de Receita).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CANVAS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i="1" dirty="0">
                <a:ea typeface="Verdana" panose="020B0604030504040204" pitchFamily="34" charset="0"/>
                <a:cs typeface="Verdana" panose="020B0604030504040204" pitchFamily="34" charset="0"/>
              </a:rPr>
              <a:t>Elevator’s Pitch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Tempo permitido (</a:t>
            </a:r>
            <a:r>
              <a:rPr lang="pt-BR" sz="600" b="1" dirty="0">
                <a:ea typeface="Verdana" panose="020B0604030504040204" pitchFamily="34" charset="0"/>
                <a:cs typeface="Verdana" panose="020B0604030504040204" pitchFamily="34" charset="0"/>
              </a:rPr>
              <a:t>6 a 8 minutos</a:t>
            </a: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Seleção dos melhores (NLI e Público):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Redes Sociais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NLI</a:t>
            </a:r>
          </a:p>
          <a:p>
            <a:pPr marL="449263" lvl="1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600" dirty="0">
                <a:ea typeface="Verdana" panose="020B0604030504040204" pitchFamily="34" charset="0"/>
                <a:cs typeface="Verdana" panose="020B0604030504040204" pitchFamily="34" charset="0"/>
              </a:rPr>
              <a:t>Necessário autorização</a:t>
            </a:r>
          </a:p>
          <a:p>
            <a:pPr marL="258762" indent="-1714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1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2" algn="just">
              <a:spcBef>
                <a:spcPct val="0"/>
              </a:spcBef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141288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spcBef>
                <a:spcPct val="0"/>
              </a:spcBef>
              <a:buAutoNum type="arabicPeriod"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4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2279</TotalTime>
  <Words>1165</Words>
  <Application>Microsoft Office PowerPoint</Application>
  <PresentationFormat>Personalizar</PresentationFormat>
  <Paragraphs>759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Fred</dc:creator>
  <cp:lastModifiedBy>Fred</cp:lastModifiedBy>
  <cp:revision>479</cp:revision>
  <dcterms:created xsi:type="dcterms:W3CDTF">2013-08-04T13:21:15Z</dcterms:created>
  <dcterms:modified xsi:type="dcterms:W3CDTF">2018-04-23T19:42:40Z</dcterms:modified>
</cp:coreProperties>
</file>